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4" r:id="rId5"/>
    <p:sldId id="266" r:id="rId6"/>
    <p:sldId id="267" r:id="rId7"/>
    <p:sldId id="268" r:id="rId8"/>
    <p:sldId id="269" r:id="rId9"/>
    <p:sldId id="275" r:id="rId10"/>
    <p:sldId id="273" r:id="rId11"/>
    <p:sldId id="270" r:id="rId12"/>
    <p:sldId id="271" r:id="rId13"/>
    <p:sldId id="272" r:id="rId14"/>
    <p:sldId id="264" r:id="rId15"/>
  </p:sldIdLst>
  <p:sldSz cx="13716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157" y="53"/>
      </p:cViewPr>
      <p:guideLst>
        <p:guide orient="horz" pos="216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Ka_9FZjdUDE?feature=oembed" TargetMode="Externa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0F0797D-D4CC-4F39-BBF4-C621D550417F}"/>
              </a:ext>
            </a:extLst>
          </p:cNvPr>
          <p:cNvSpPr txBox="1"/>
          <p:nvPr/>
        </p:nvSpPr>
        <p:spPr>
          <a:xfrm>
            <a:off x="-1926976" y="1831132"/>
            <a:ext cx="17059034" cy="96220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0" kern="0" spc="-300" dirty="0">
                <a:solidFill>
                  <a:srgbClr val="000000"/>
                </a:solidFill>
                <a:latin typeface="a아티스트M" panose="02020600000000000000" pitchFamily="18" charset="-127"/>
                <a:ea typeface="a아티스트M" panose="02020600000000000000" pitchFamily="18" charset="-127"/>
              </a:rPr>
              <a:t>FURY</a:t>
            </a:r>
            <a:endParaRPr lang="en-US" sz="1400" spc="-300" dirty="0">
              <a:latin typeface="a아티스트M" panose="02020600000000000000" pitchFamily="18" charset="-127"/>
              <a:ea typeface="a아티스트M" panose="02020600000000000000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1DE1397-E123-4E7D-B2C2-7B031F04A6AD}"/>
              </a:ext>
            </a:extLst>
          </p:cNvPr>
          <p:cNvSpPr txBox="1"/>
          <p:nvPr/>
        </p:nvSpPr>
        <p:spPr>
          <a:xfrm>
            <a:off x="735141" y="4879132"/>
            <a:ext cx="12388255" cy="69955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2020</a:t>
            </a:r>
            <a:r>
              <a:rPr lang="ko-KR" altLang="en-US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년도</a:t>
            </a:r>
            <a:r>
              <a:rPr lang="en-US" altLang="ko-KR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 </a:t>
            </a:r>
            <a:r>
              <a:rPr lang="ko-KR" altLang="en-US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종합 설계</a:t>
            </a:r>
            <a:r>
              <a:rPr lang="en-US" altLang="ko-KR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1-</a:t>
            </a:r>
            <a:r>
              <a:rPr lang="ko-KR" altLang="en-US" sz="2400" kern="0" spc="23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중간 발표 </a:t>
            </a:r>
            <a:endParaRPr lang="en-US" sz="12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1DADFF7-B20D-472E-9D22-1CEF132961D1}"/>
              </a:ext>
            </a:extLst>
          </p:cNvPr>
          <p:cNvSpPr txBox="1"/>
          <p:nvPr/>
        </p:nvSpPr>
        <p:spPr>
          <a:xfrm>
            <a:off x="3062556" y="6859318"/>
            <a:ext cx="7079969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게임공학과 </a:t>
            </a:r>
            <a:r>
              <a:rPr lang="en-US" altLang="ko-KR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2014182015 </a:t>
            </a:r>
            <a:r>
              <a:rPr lang="ko-KR" altLang="en-US" sz="2900" kern="0" dirty="0" err="1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박두환</a:t>
            </a:r>
            <a:endParaRPr lang="en-US" altLang="ko-KR" sz="2900" kern="0" dirty="0">
              <a:solidFill>
                <a:srgbClr val="000000"/>
              </a:solidFill>
              <a:latin typeface="a뉴굴림1" panose="02020600000000000000" pitchFamily="18" charset="-127"/>
              <a:ea typeface="a뉴굴림1" panose="02020600000000000000" pitchFamily="18" charset="-127"/>
              <a:cs typeface="에스코어 드림 5" pitchFamily="34" charset="0"/>
            </a:endParaRPr>
          </a:p>
          <a:p>
            <a:pPr algn="ctr"/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게임공학과 </a:t>
            </a:r>
            <a:r>
              <a:rPr lang="en-US" altLang="ko-KR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2014182008 </a:t>
            </a:r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김동엽</a:t>
            </a:r>
            <a:endParaRPr lang="en-US" altLang="ko-KR" sz="2900" kern="0" dirty="0">
              <a:solidFill>
                <a:srgbClr val="000000"/>
              </a:solidFill>
              <a:latin typeface="a뉴굴림1" panose="02020600000000000000" pitchFamily="18" charset="-127"/>
              <a:ea typeface="a뉴굴림1" panose="02020600000000000000" pitchFamily="18" charset="-127"/>
              <a:cs typeface="에스코어 드림 5" pitchFamily="34" charset="0"/>
            </a:endParaRPr>
          </a:p>
          <a:p>
            <a:pPr algn="ctr"/>
            <a:r>
              <a:rPr lang="ko-KR" altLang="en-US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게임공학과 </a:t>
            </a:r>
            <a:r>
              <a:rPr lang="en-US" altLang="ko-KR" sz="2900" kern="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2015182016 </a:t>
            </a:r>
            <a:r>
              <a:rPr lang="ko-KR" altLang="en-US" sz="2900" kern="0" dirty="0" err="1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5" pitchFamily="34" charset="0"/>
              </a:rPr>
              <a:t>손채영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05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2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186913" y="9236526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탱크 및 내부에 필요한 모델 제작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그래픽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70" y="2439178"/>
            <a:ext cx="5714992" cy="289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496" y="5679249"/>
            <a:ext cx="6941072" cy="370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6319626" y="9391799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탄환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다이얼박스 모델 채색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496" y="2285980"/>
            <a:ext cx="6941072" cy="321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42" y="5357814"/>
            <a:ext cx="535780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401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05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127886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서버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932850-77E0-4BAA-B8C6-6AE28FCE28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0" y="2603769"/>
            <a:ext cx="8383111" cy="478751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54034A-BEB0-412D-86A2-8456C8304605}"/>
              </a:ext>
            </a:extLst>
          </p:cNvPr>
          <p:cNvSpPr txBox="1"/>
          <p:nvPr/>
        </p:nvSpPr>
        <p:spPr>
          <a:xfrm>
            <a:off x="834743" y="7663780"/>
            <a:ext cx="8383111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Overlapped I/O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기반 프레임워크 제작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접속 및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위치 동기화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기기 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대 더 확보 시 클라이언트에 적용 및 테스트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로비 시스템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솔로 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/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 멀티 플레이 둘 다 가능하도록 매칭 시스템 설계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8A994B-97FB-4E99-8F0D-8EDE63A37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082" y="3775348"/>
            <a:ext cx="4962766" cy="36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68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9607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문제점 및 보완책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06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1276B8AE-C71B-495C-91AF-A7C6131B06CF}"/>
              </a:ext>
            </a:extLst>
          </p:cNvPr>
          <p:cNvSpPr txBox="1"/>
          <p:nvPr/>
        </p:nvSpPr>
        <p:spPr>
          <a:xfrm>
            <a:off x="94622" y="5768344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클라이언트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47621-8BBC-4109-A515-38257D2F0669}"/>
              </a:ext>
            </a:extLst>
          </p:cNvPr>
          <p:cNvSpPr txBox="1"/>
          <p:nvPr/>
        </p:nvSpPr>
        <p:spPr>
          <a:xfrm>
            <a:off x="231912" y="6713263"/>
            <a:ext cx="1303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Oculus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에셋에서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제공해주는 로컬 아바타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프리팹의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매터리얼이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환경에서 제대로 표현되지 않는 문제 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임의로 </a:t>
            </a:r>
            <a:r>
              <a:rPr lang="en-US" altLang="ko-KR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쉐이더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기반의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매터리얼을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만들어 적용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294387F-AA06-4014-A4C9-795B52FC7511}"/>
              </a:ext>
            </a:extLst>
          </p:cNvPr>
          <p:cNvSpPr txBox="1"/>
          <p:nvPr/>
        </p:nvSpPr>
        <p:spPr>
          <a:xfrm>
            <a:off x="94622" y="2939763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그래픽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47621-8BBC-4109-A515-38257D2F0669}"/>
              </a:ext>
            </a:extLst>
          </p:cNvPr>
          <p:cNvSpPr txBox="1"/>
          <p:nvPr/>
        </p:nvSpPr>
        <p:spPr>
          <a:xfrm>
            <a:off x="3312" y="3787128"/>
            <a:ext cx="1303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주로 탱크 내부의 모습을 묘사하는 만큼 엔진 및 내부 동력기관들의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에니메이션을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제작하여 실제 탱크가 움직이는 듯한 느낌을 살리려고 노력하였습니다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.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하지만 인간모델의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에니메이션은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관련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레퍼런스를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쉽게 찾을 수 있었으나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기계의 움직임은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레퍼런스를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찾기 힘들어 직접 움직여 보며 어색하지 않게 만들고 있습니다</a:t>
            </a:r>
            <a:r>
              <a:rPr lang="en-US" altLang="ko-KR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endParaRPr lang="ko-KR" altLang="en-US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21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9607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데모 시연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07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2" name="온라인 미디어 1" title="2020 05 20 ￬ﾢﾅ￭ﾕﾩ￬ﾄﾤ￪ﾳﾄ1 FURY ￬ﾤﾑ￪ﾰﾄ￫ﾰﾜ￭ﾑﾜ - ver1">
            <a:hlinkClick r:id="" action="ppaction://media"/>
            <a:extLst>
              <a:ext uri="{FF2B5EF4-FFF2-40B4-BE49-F238E27FC236}">
                <a16:creationId xmlns:a16="http://schemas.microsoft.com/office/drawing/2014/main" id="{4F1D6C44-F7A2-4D15-9382-A5980FAD3C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93504" y="2845434"/>
            <a:ext cx="9590062" cy="53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963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2819400" y="3743437"/>
            <a:ext cx="18958075" cy="57434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0" kern="0" spc="-3600" dirty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감사합니다</a:t>
            </a:r>
            <a:endParaRPr lang="en-US" sz="14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19963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5826" y="1288415"/>
            <a:ext cx="1072174" cy="89997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01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02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03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04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05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06</a:t>
            </a:r>
          </a:p>
          <a:p>
            <a:pPr algn="just"/>
            <a:r>
              <a:rPr lang="en-US" sz="67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30" y="1308622"/>
            <a:ext cx="6481248" cy="2076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600" kern="0" spc="300" dirty="0">
                <a:solidFill>
                  <a:srgbClr val="000000"/>
                </a:solidFill>
                <a:latin typeface="a로케트" panose="02020600000000000000" pitchFamily="18" charset="-127"/>
                <a:ea typeface="a로케트" panose="02020600000000000000" pitchFamily="18" charset="-127"/>
                <a:cs typeface="Bebas Neue" pitchFamily="34" charset="0"/>
              </a:rPr>
              <a:t>CONTENTS</a:t>
            </a:r>
            <a:endParaRPr lang="en-US" sz="1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0" y="1570902"/>
            <a:ext cx="6796770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개요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0" y="2604633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게임 조작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0" y="3638365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기술 요소와 중점 연구 분야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8000" y="4672096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구성원 역할 분담 및 일정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8000" y="5705827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개발 내용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1230" y="2736064"/>
            <a:ext cx="4801033" cy="247196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24" y="5222544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3A19AB43-CD02-4F30-AD8B-A107932C0251}"/>
              </a:ext>
            </a:extLst>
          </p:cNvPr>
          <p:cNvSpPr txBox="1"/>
          <p:nvPr/>
        </p:nvSpPr>
        <p:spPr>
          <a:xfrm>
            <a:off x="6870032" y="6657971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4" pitchFamily="34" charset="0"/>
              </a:rPr>
              <a:t>문제점 및 보완책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38601124-C7F3-41E0-959A-79987556E7AC}"/>
              </a:ext>
            </a:extLst>
          </p:cNvPr>
          <p:cNvSpPr txBox="1"/>
          <p:nvPr/>
        </p:nvSpPr>
        <p:spPr>
          <a:xfrm>
            <a:off x="6888860" y="7610115"/>
            <a:ext cx="8654906" cy="6106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5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데모 시연</a:t>
            </a:r>
            <a:endParaRPr lang="en-US" spc="-15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게임 개요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14300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01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7E1F4-F21B-4DFF-AE66-7A2BCECBA55B}"/>
              </a:ext>
            </a:extLst>
          </p:cNvPr>
          <p:cNvSpPr/>
          <p:nvPr/>
        </p:nvSpPr>
        <p:spPr>
          <a:xfrm>
            <a:off x="2031271" y="7146245"/>
            <a:ext cx="10353391" cy="2726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탱크 안에서 팀원들과 낙오되었다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움직이는 탱크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32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적군의 진영에 들어가 목표물을 처치하여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위기를 벗어나라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7B3487-C93E-42C2-A014-3A1C6D7CE2CB}"/>
              </a:ext>
            </a:extLst>
          </p:cNvPr>
          <p:cNvGrpSpPr/>
          <p:nvPr/>
        </p:nvGrpSpPr>
        <p:grpSpPr>
          <a:xfrm>
            <a:off x="2372009" y="2399584"/>
            <a:ext cx="9878289" cy="4746661"/>
            <a:chOff x="3456711" y="3327073"/>
            <a:chExt cx="7142045" cy="283643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36AF714-C624-48B9-A515-BBBB0DF2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445" y="3657789"/>
              <a:ext cx="2172111" cy="2505721"/>
            </a:xfrm>
            <a:prstGeom prst="rect">
              <a:avLst/>
            </a:prstGeom>
          </p:spPr>
        </p:pic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70F9921-3F7C-41AF-9712-A3B4473F0F55}"/>
                </a:ext>
              </a:extLst>
            </p:cNvPr>
            <p:cNvSpPr/>
            <p:nvPr/>
          </p:nvSpPr>
          <p:spPr>
            <a:xfrm rot="559867">
              <a:off x="5378497" y="4750932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A953F379-A8F3-42A4-A09B-02EC3EA25B07}"/>
                </a:ext>
              </a:extLst>
            </p:cNvPr>
            <p:cNvSpPr/>
            <p:nvPr/>
          </p:nvSpPr>
          <p:spPr>
            <a:xfrm rot="2499909">
              <a:off x="5517472" y="3799439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2CA55C70-FFC3-4504-A164-9BE0B7D0A7E2}"/>
                </a:ext>
              </a:extLst>
            </p:cNvPr>
            <p:cNvSpPr/>
            <p:nvPr/>
          </p:nvSpPr>
          <p:spPr>
            <a:xfrm rot="5400000">
              <a:off x="6618195" y="3327073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A35374EC-9B5D-43E3-AF39-044F45CDCB81}"/>
                </a:ext>
              </a:extLst>
            </p:cNvPr>
            <p:cNvSpPr/>
            <p:nvPr/>
          </p:nvSpPr>
          <p:spPr>
            <a:xfrm rot="9703522">
              <a:off x="8072649" y="4651232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475AE1E-4F4A-4C7C-8D42-A55124DF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97051">
              <a:off x="3456711" y="3342683"/>
              <a:ext cx="1691641" cy="110142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170354A-086B-4439-BEED-84F703020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9025477" y="4318372"/>
              <a:ext cx="1573279" cy="1101425"/>
            </a:xfrm>
            <a:prstGeom prst="rect">
              <a:avLst/>
            </a:prstGeom>
          </p:spPr>
        </p:pic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5FD7C82B-3131-4F16-9EA2-E030854FA4CE}"/>
                </a:ext>
              </a:extLst>
            </p:cNvPr>
            <p:cNvSpPr/>
            <p:nvPr/>
          </p:nvSpPr>
          <p:spPr>
            <a:xfrm rot="7509901">
              <a:off x="7657238" y="3757939"/>
              <a:ext cx="360040" cy="360040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말풍선: 모서리가 둥근 사각형 57">
              <a:extLst>
                <a:ext uri="{FF2B5EF4-FFF2-40B4-BE49-F238E27FC236}">
                  <a16:creationId xmlns:a16="http://schemas.microsoft.com/office/drawing/2014/main" id="{DBEAF5D3-5C7C-46F0-8DB2-E9F8CC5A50CE}"/>
                </a:ext>
              </a:extLst>
            </p:cNvPr>
            <p:cNvSpPr/>
            <p:nvPr/>
          </p:nvSpPr>
          <p:spPr>
            <a:xfrm>
              <a:off x="6918369" y="3963552"/>
              <a:ext cx="532992" cy="365996"/>
            </a:xfrm>
            <a:prstGeom prst="wedgeRoundRectCallout">
              <a:avLst>
                <a:gd name="adj1" fmla="val -36751"/>
                <a:gd name="adj2" fmla="val 70227"/>
                <a:gd name="adj3" fmla="val 16667"/>
              </a:avLst>
            </a:prstGeom>
            <a:solidFill>
              <a:srgbClr val="EBEBEB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말풍선: 모서리가 둥근 사각형 58">
              <a:extLst>
                <a:ext uri="{FF2B5EF4-FFF2-40B4-BE49-F238E27FC236}">
                  <a16:creationId xmlns:a16="http://schemas.microsoft.com/office/drawing/2014/main" id="{F65089BE-FA9A-489F-B111-84705BE5E37F}"/>
                </a:ext>
              </a:extLst>
            </p:cNvPr>
            <p:cNvSpPr/>
            <p:nvPr/>
          </p:nvSpPr>
          <p:spPr>
            <a:xfrm>
              <a:off x="6068298" y="3786379"/>
              <a:ext cx="658999" cy="532028"/>
            </a:xfrm>
            <a:prstGeom prst="wedgeRoundRectCallout">
              <a:avLst>
                <a:gd name="adj1" fmla="val 23383"/>
                <a:gd name="adj2" fmla="val 72803"/>
                <a:gd name="adj3" fmla="val 16667"/>
              </a:avLst>
            </a:prstGeom>
            <a:solidFill>
              <a:srgbClr val="F7F7F7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4936461-2E15-4F10-85EC-BB5D4652E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729" r="233"/>
            <a:stretch/>
          </p:blipFill>
          <p:spPr>
            <a:xfrm>
              <a:off x="6156122" y="3821591"/>
              <a:ext cx="494165" cy="46216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8CE01B5-82BC-4A0B-9395-7B0B3FAEE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610" b="17217"/>
            <a:stretch/>
          </p:blipFill>
          <p:spPr>
            <a:xfrm>
              <a:off x="6953129" y="4054414"/>
              <a:ext cx="463473" cy="184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게임 개요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14300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01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A46CC0-4ABF-4E4F-A5C8-3CF14D8F3B59}"/>
              </a:ext>
            </a:extLst>
          </p:cNvPr>
          <p:cNvGrpSpPr/>
          <p:nvPr/>
        </p:nvGrpSpPr>
        <p:grpSpPr>
          <a:xfrm>
            <a:off x="9472294" y="2351905"/>
            <a:ext cx="3837625" cy="762443"/>
            <a:chOff x="5907070" y="2960690"/>
            <a:chExt cx="3094677" cy="840098"/>
          </a:xfrm>
        </p:grpSpPr>
        <p:sp>
          <p:nvSpPr>
            <p:cNvPr id="21" name="직사각형 125">
              <a:extLst>
                <a:ext uri="{FF2B5EF4-FFF2-40B4-BE49-F238E27FC236}">
                  <a16:creationId xmlns:a16="http://schemas.microsoft.com/office/drawing/2014/main" id="{B7C11C4B-6553-49B4-B49C-45BD484F2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909B0A1-4E76-44D7-82A7-1208FBE2D49E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23" name="Oval 23">
            <a:extLst>
              <a:ext uri="{FF2B5EF4-FFF2-40B4-BE49-F238E27FC236}">
                <a16:creationId xmlns:a16="http://schemas.microsoft.com/office/drawing/2014/main" id="{0C060C45-5F12-41C7-9E1E-5CF72882D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86" y="2562349"/>
            <a:ext cx="7801945" cy="6290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4" name="그림 23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68B95211-3D63-458C-BE01-C0B8041A9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6" y="2333131"/>
            <a:ext cx="8387716" cy="6290787"/>
          </a:xfrm>
          <a:prstGeom prst="rect">
            <a:avLst/>
          </a:prstGeom>
        </p:spPr>
      </p:pic>
      <p:sp>
        <p:nvSpPr>
          <p:cNvPr id="25" name="직사각형 125">
            <a:extLst>
              <a:ext uri="{FF2B5EF4-FFF2-40B4-BE49-F238E27FC236}">
                <a16:creationId xmlns:a16="http://schemas.microsoft.com/office/drawing/2014/main" id="{6BE38DF7-590A-4693-9E37-30E87488E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26" y="8637692"/>
            <a:ext cx="49060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로고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CB7795-CCF9-44EE-A5C8-0575648AEAE8}"/>
              </a:ext>
            </a:extLst>
          </p:cNvPr>
          <p:cNvGrpSpPr/>
          <p:nvPr/>
        </p:nvGrpSpPr>
        <p:grpSpPr>
          <a:xfrm>
            <a:off x="9451670" y="4681691"/>
            <a:ext cx="3837625" cy="762443"/>
            <a:chOff x="5907070" y="2960690"/>
            <a:chExt cx="3094677" cy="840098"/>
          </a:xfrm>
        </p:grpSpPr>
        <p:sp>
          <p:nvSpPr>
            <p:cNvPr id="27" name="직사각형 125">
              <a:extLst>
                <a:ext uri="{FF2B5EF4-FFF2-40B4-BE49-F238E27FC236}">
                  <a16:creationId xmlns:a16="http://schemas.microsoft.com/office/drawing/2014/main" id="{78183BEE-A186-458F-B74D-F64D140E4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91B77F-CF03-4AF9-9DD2-5850265E6491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58F588-6CB2-4ACA-860E-FE7AC6DFE1F9}"/>
              </a:ext>
            </a:extLst>
          </p:cNvPr>
          <p:cNvGrpSpPr/>
          <p:nvPr/>
        </p:nvGrpSpPr>
        <p:grpSpPr>
          <a:xfrm>
            <a:off x="9472294" y="5693783"/>
            <a:ext cx="3837625" cy="762443"/>
            <a:chOff x="5907070" y="2960690"/>
            <a:chExt cx="3094677" cy="840098"/>
          </a:xfrm>
        </p:grpSpPr>
        <p:sp>
          <p:nvSpPr>
            <p:cNvPr id="30" name="직사각형 125">
              <a:extLst>
                <a:ext uri="{FF2B5EF4-FFF2-40B4-BE49-F238E27FC236}">
                  <a16:creationId xmlns:a16="http://schemas.microsoft.com/office/drawing/2014/main" id="{07A3281F-EAF5-49A3-B436-8F15CC154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2DF407C-541F-49B7-832A-680E0134AA6B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012D2A1-56AF-493D-A215-24C8273BDFC9}"/>
              </a:ext>
            </a:extLst>
          </p:cNvPr>
          <p:cNvGrpSpPr/>
          <p:nvPr/>
        </p:nvGrpSpPr>
        <p:grpSpPr>
          <a:xfrm>
            <a:off x="9481896" y="6858676"/>
            <a:ext cx="3837625" cy="1510447"/>
            <a:chOff x="5907070" y="2960690"/>
            <a:chExt cx="3094677" cy="1664285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D3B69729-3F50-4184-B154-C83397532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74CBF57-FAFA-463E-B6A9-C60071355376}"/>
                </a:ext>
              </a:extLst>
            </p:cNvPr>
            <p:cNvSpPr/>
            <p:nvPr/>
          </p:nvSpPr>
          <p:spPr>
            <a:xfrm>
              <a:off x="5907070" y="3404130"/>
              <a:ext cx="3094677" cy="1220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각자 맡은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수행하여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05A327C-FAD6-4486-B612-2C869C70FE6F}"/>
              </a:ext>
            </a:extLst>
          </p:cNvPr>
          <p:cNvGrpSpPr/>
          <p:nvPr/>
        </p:nvGrpSpPr>
        <p:grpSpPr>
          <a:xfrm>
            <a:off x="9472294" y="3516798"/>
            <a:ext cx="3837625" cy="76244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4B2EDAFA-9880-4C80-A9D3-C411621B0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E786B09-9145-440E-AEAD-8B034B0976D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05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게임 조작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02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7E1F4-F21B-4DFF-AE66-7A2BCECBA55B}"/>
              </a:ext>
            </a:extLst>
          </p:cNvPr>
          <p:cNvSpPr/>
          <p:nvPr/>
        </p:nvSpPr>
        <p:spPr>
          <a:xfrm>
            <a:off x="1949987" y="8572500"/>
            <a:ext cx="10353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캐릭터 이동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(L)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Thumbstick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오브젝트 상호작용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(Grab)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(L)Grip Button, (R)Grip 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사격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포격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 (R)Trigger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62D112-4595-454A-A14B-469C1DBF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78" y="1731045"/>
            <a:ext cx="10555807" cy="66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62467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기술 요소와 중점 연구 분야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61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03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F6B880-1FF5-47E2-8CC5-590BC5E3325E}"/>
              </a:ext>
            </a:extLst>
          </p:cNvPr>
          <p:cNvGrpSpPr/>
          <p:nvPr/>
        </p:nvGrpSpPr>
        <p:grpSpPr>
          <a:xfrm>
            <a:off x="609600" y="2021536"/>
            <a:ext cx="12192000" cy="3643133"/>
            <a:chOff x="5907070" y="2890728"/>
            <a:chExt cx="3094677" cy="3643133"/>
          </a:xfrm>
        </p:grpSpPr>
        <p:sp>
          <p:nvSpPr>
            <p:cNvPr id="9" name="직사각형 125">
              <a:extLst>
                <a:ext uri="{FF2B5EF4-FFF2-40B4-BE49-F238E27FC236}">
                  <a16:creationId xmlns:a16="http://schemas.microsoft.com/office/drawing/2014/main" id="{907A568E-3237-4A19-9172-B072C9362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890728"/>
              <a:ext cx="2966101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801761-D958-4245-B43B-DAC289E05F97}"/>
                </a:ext>
              </a:extLst>
            </p:cNvPr>
            <p:cNvSpPr/>
            <p:nvPr/>
          </p:nvSpPr>
          <p:spPr>
            <a:xfrm>
              <a:off x="5907070" y="3591517"/>
              <a:ext cx="3094677" cy="2942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Unity3D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컨트롤러로 즐길 수 있는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레이마칭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기법을 이용한 볼륨 렌더링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1D9B3F-917D-494D-A8EA-A9D351A2E104}"/>
              </a:ext>
            </a:extLst>
          </p:cNvPr>
          <p:cNvGrpSpPr/>
          <p:nvPr/>
        </p:nvGrpSpPr>
        <p:grpSpPr>
          <a:xfrm>
            <a:off x="568363" y="6787015"/>
            <a:ext cx="12192000" cy="2430743"/>
            <a:chOff x="5896603" y="2890728"/>
            <a:chExt cx="3094677" cy="2430743"/>
          </a:xfrm>
        </p:grpSpPr>
        <p:sp>
          <p:nvSpPr>
            <p:cNvPr id="12" name="직사각형 125">
              <a:extLst>
                <a:ext uri="{FF2B5EF4-FFF2-40B4-BE49-F238E27FC236}">
                  <a16:creationId xmlns:a16="http://schemas.microsoft.com/office/drawing/2014/main" id="{B2653832-6F22-438E-9A5B-D9014C1B0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890728"/>
              <a:ext cx="2966101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DB6F13-FD7B-4C8F-868A-39828C2225BD}"/>
                </a:ext>
              </a:extLst>
            </p:cNvPr>
            <p:cNvSpPr/>
            <p:nvPr/>
          </p:nvSpPr>
          <p:spPr>
            <a:xfrm>
              <a:off x="5896603" y="3567145"/>
              <a:ext cx="309467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이용한 캐릭터 오브젝트 동기화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랭킹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시스템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0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7084931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구성원 역할 분담 및 향후 개발 일정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04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D31234A-0004-499B-B91C-BA3F76791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31083"/>
              </p:ext>
            </p:extLst>
          </p:nvPr>
        </p:nvGraphicFramePr>
        <p:xfrm>
          <a:off x="124838" y="3128422"/>
          <a:ext cx="13591162" cy="6544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127">
                  <a:extLst>
                    <a:ext uri="{9D8B030D-6E8A-4147-A177-3AD203B41FA5}">
                      <a16:colId xmlns:a16="http://schemas.microsoft.com/office/drawing/2014/main" val="3837139612"/>
                    </a:ext>
                  </a:extLst>
                </a:gridCol>
                <a:gridCol w="2609504">
                  <a:extLst>
                    <a:ext uri="{9D8B030D-6E8A-4147-A177-3AD203B41FA5}">
                      <a16:colId xmlns:a16="http://schemas.microsoft.com/office/drawing/2014/main" val="4147158790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3979535894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713917619"/>
                    </a:ext>
                  </a:extLst>
                </a:gridCol>
                <a:gridCol w="1196022">
                  <a:extLst>
                    <a:ext uri="{9D8B030D-6E8A-4147-A177-3AD203B41FA5}">
                      <a16:colId xmlns:a16="http://schemas.microsoft.com/office/drawing/2014/main" val="3330078778"/>
                    </a:ext>
                  </a:extLst>
                </a:gridCol>
                <a:gridCol w="1196022">
                  <a:extLst>
                    <a:ext uri="{9D8B030D-6E8A-4147-A177-3AD203B41FA5}">
                      <a16:colId xmlns:a16="http://schemas.microsoft.com/office/drawing/2014/main" val="3657012194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3338944600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3752590932"/>
                    </a:ext>
                  </a:extLst>
                </a:gridCol>
                <a:gridCol w="1196022">
                  <a:extLst>
                    <a:ext uri="{9D8B030D-6E8A-4147-A177-3AD203B41FA5}">
                      <a16:colId xmlns:a16="http://schemas.microsoft.com/office/drawing/2014/main" val="4120432673"/>
                    </a:ext>
                  </a:extLst>
                </a:gridCol>
                <a:gridCol w="1087293">
                  <a:extLst>
                    <a:ext uri="{9D8B030D-6E8A-4147-A177-3AD203B41FA5}">
                      <a16:colId xmlns:a16="http://schemas.microsoft.com/office/drawing/2014/main" val="792900902"/>
                    </a:ext>
                  </a:extLst>
                </a:gridCol>
              </a:tblGrid>
              <a:tr h="3698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trike="sngStrike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600" b="1" strike="sngStrike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  <a:r>
                        <a:rPr lang="en-US" altLang="ko-KR" sz="1600" b="1" strike="sngStrike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5</a:t>
                      </a:r>
                      <a:r>
                        <a:rPr lang="ko-KR" altLang="en-US" sz="1600" b="1" strike="sngStrike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-&gt;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6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5811"/>
                  </a:ext>
                </a:extLst>
              </a:tr>
              <a:tr h="36980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endParaRPr lang="en-US" altLang="ko-KR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</a:t>
                      </a:r>
                      <a:r>
                        <a:rPr lang="ko-KR" altLang="en-US" sz="16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텍스쳐</a:t>
                      </a:r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70643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209945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 제작 및 기능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18234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52745"/>
                  </a:ext>
                </a:extLst>
              </a:tr>
              <a:tr h="60092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 렌더링 파이프라인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13457"/>
                  </a:ext>
                </a:extLst>
              </a:tr>
              <a:tr h="36980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 </a:t>
                      </a:r>
                      <a:endParaRPr lang="en-US" altLang="ko-KR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28675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</a:t>
                      </a:r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 및 처리 로직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9268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3631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8145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UI</a:t>
                      </a:r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42627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91463"/>
                  </a:ext>
                </a:extLst>
              </a:tr>
              <a:tr h="3698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endParaRPr lang="en-US" altLang="ko-KR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r>
                        <a:rPr lang="en-US" altLang="ko-KR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20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50999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통신 처리 및 동기화</a:t>
                      </a:r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5558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30073"/>
                  </a:ext>
                </a:extLst>
              </a:tr>
              <a:tr h="36980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4041"/>
                  </a:ext>
                </a:extLst>
              </a:tr>
              <a:tr h="392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0843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0BEEF-6F8F-44A1-94FD-0155365BA2CC}"/>
              </a:ext>
            </a:extLst>
          </p:cNvPr>
          <p:cNvSpPr/>
          <p:nvPr/>
        </p:nvSpPr>
        <p:spPr>
          <a:xfrm>
            <a:off x="4725234" y="7813308"/>
            <a:ext cx="3351966" cy="1859297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2DAD53-7C86-492A-9BB8-7185599E8039}"/>
              </a:ext>
            </a:extLst>
          </p:cNvPr>
          <p:cNvSpPr/>
          <p:nvPr/>
        </p:nvSpPr>
        <p:spPr>
          <a:xfrm>
            <a:off x="4725234" y="5573011"/>
            <a:ext cx="3351966" cy="2240297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5BA69D-C1BB-4C0A-BC86-8905A066D05F}"/>
              </a:ext>
            </a:extLst>
          </p:cNvPr>
          <p:cNvSpPr/>
          <p:nvPr/>
        </p:nvSpPr>
        <p:spPr>
          <a:xfrm>
            <a:off x="4725234" y="3500905"/>
            <a:ext cx="3351966" cy="2084055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55044-A7DD-4E15-BF92-95877423167B}"/>
              </a:ext>
            </a:extLst>
          </p:cNvPr>
          <p:cNvSpPr/>
          <p:nvPr/>
        </p:nvSpPr>
        <p:spPr>
          <a:xfrm>
            <a:off x="8077200" y="3488955"/>
            <a:ext cx="5638800" cy="618364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3236A3-2569-4967-85F9-3C720C60389B}"/>
              </a:ext>
            </a:extLst>
          </p:cNvPr>
          <p:cNvSpPr/>
          <p:nvPr/>
        </p:nvSpPr>
        <p:spPr>
          <a:xfrm>
            <a:off x="9192638" y="1914114"/>
            <a:ext cx="1285824" cy="42006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A4A041-BDC1-473C-B6FB-22B3E2DA75C0}"/>
              </a:ext>
            </a:extLst>
          </p:cNvPr>
          <p:cNvSpPr/>
          <p:nvPr/>
        </p:nvSpPr>
        <p:spPr>
          <a:xfrm>
            <a:off x="9192638" y="1353766"/>
            <a:ext cx="1243013" cy="41411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5E4DF-488E-4540-8F8F-EE5628066F50}"/>
              </a:ext>
            </a:extLst>
          </p:cNvPr>
          <p:cNvSpPr txBox="1"/>
          <p:nvPr/>
        </p:nvSpPr>
        <p:spPr>
          <a:xfrm>
            <a:off x="10564238" y="134797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완료 및 진행 중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0706CA-D5F0-4B98-B0AF-7128109A77F3}"/>
              </a:ext>
            </a:extLst>
          </p:cNvPr>
          <p:cNvSpPr txBox="1"/>
          <p:nvPr/>
        </p:nvSpPr>
        <p:spPr>
          <a:xfrm>
            <a:off x="10564238" y="186970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향후 일정</a:t>
            </a:r>
          </a:p>
        </p:txBody>
      </p:sp>
    </p:spTree>
    <p:extLst>
      <p:ext uri="{BB962C8B-B14F-4D97-AF65-F5344CB8AC3E}">
        <p14:creationId xmlns:p14="http://schemas.microsoft.com/office/powerpoint/2010/main" val="123380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05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E73F9F-B3FB-4EA8-A65E-05D35D27941F}"/>
              </a:ext>
            </a:extLst>
          </p:cNvPr>
          <p:cNvSpPr txBox="1"/>
          <p:nvPr/>
        </p:nvSpPr>
        <p:spPr>
          <a:xfrm>
            <a:off x="87361" y="5729127"/>
            <a:ext cx="436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 기기 연동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캐릭터 이동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오브젝트 상호작용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(Grab)</a:t>
            </a:r>
            <a:endParaRPr lang="ko-KR" altLang="en-US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2C1440-17E4-49B3-8752-CD9FEDCFA5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04" y="6684453"/>
            <a:ext cx="4985111" cy="2736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63968E-E708-47AC-ADC0-888884B25233}"/>
              </a:ext>
            </a:extLst>
          </p:cNvPr>
          <p:cNvSpPr txBox="1"/>
          <p:nvPr/>
        </p:nvSpPr>
        <p:spPr>
          <a:xfrm>
            <a:off x="87361" y="9468589"/>
            <a:ext cx="436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포격 시 불꽃 이펙트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라이팅</a:t>
            </a:r>
            <a:endParaRPr lang="ko-KR" altLang="en-US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582023-AB20-4E2E-A9AE-F22637F5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183" y="402133"/>
            <a:ext cx="5390303" cy="49417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5785182" y="5360472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특정 오브젝트에 상호 작용 시 탱크 내부 </a:t>
            </a: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&lt;-&gt;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외부 씬 전환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클라이언트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5BCA62-AA3D-4F40-ACCD-18648AF98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04" y="2730873"/>
            <a:ext cx="5051376" cy="28413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1D4B03-36F5-416D-A3B4-6E1CAA7B9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431" y="6008030"/>
            <a:ext cx="7792313" cy="3455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015565-2F4D-440A-8C1B-4DF7A98412AA}"/>
              </a:ext>
            </a:extLst>
          </p:cNvPr>
          <p:cNvSpPr txBox="1"/>
          <p:nvPr/>
        </p:nvSpPr>
        <p:spPr>
          <a:xfrm>
            <a:off x="5785183" y="9484757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 및 싱글 패스 포워드 렌더링을 이용한 성능 확보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01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1869" y="625063"/>
            <a:ext cx="3109565" cy="79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3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내용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-106504"/>
            <a:ext cx="2000276" cy="2254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200" kern="0" spc="-1000" dirty="0">
                <a:solidFill>
                  <a:srgbClr val="000000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05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" y="1322081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785940-3CAB-4370-AF01-0E2801AFFE68}"/>
              </a:ext>
            </a:extLst>
          </p:cNvPr>
          <p:cNvSpPr txBox="1"/>
          <p:nvPr/>
        </p:nvSpPr>
        <p:spPr>
          <a:xfrm>
            <a:off x="4974483" y="9237323"/>
            <a:ext cx="66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a고딕13" panose="02020600000000000000" pitchFamily="18" charset="-127"/>
                <a:ea typeface="a고딕13" panose="02020600000000000000" pitchFamily="18" charset="-127"/>
              </a:rPr>
              <a:t>맵 제작 및 오브젝트 배치</a:t>
            </a:r>
            <a:endParaRPr lang="ko-KR" altLang="en-US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8AA3F26-9A6E-4B0F-BDB3-92789B145AEB}"/>
              </a:ext>
            </a:extLst>
          </p:cNvPr>
          <p:cNvSpPr txBox="1"/>
          <p:nvPr/>
        </p:nvSpPr>
        <p:spPr>
          <a:xfrm>
            <a:off x="76070" y="1675956"/>
            <a:ext cx="4898413" cy="9449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600" kern="0" spc="-400" dirty="0">
                <a:solidFill>
                  <a:srgbClr val="3F5FFF"/>
                </a:solidFill>
                <a:latin typeface="a뉴굴림1" panose="02020600000000000000" pitchFamily="18" charset="-127"/>
                <a:ea typeface="a뉴굴림1" panose="02020600000000000000" pitchFamily="18" charset="-127"/>
                <a:cs typeface="에스코어 드림 8" pitchFamily="34" charset="0"/>
              </a:rPr>
              <a:t>클라이언트</a:t>
            </a:r>
            <a:endParaRPr 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09E9E-FDE2-43E4-BC21-B3918E9C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05" y="2620875"/>
            <a:ext cx="11884509" cy="63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46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494</Words>
  <Application>Microsoft Office PowerPoint</Application>
  <PresentationFormat>사용자 지정</PresentationFormat>
  <Paragraphs>130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a고딕13</vt:lpstr>
      <vt:lpstr>a뉴굴림1</vt:lpstr>
      <vt:lpstr>a로케트</vt:lpstr>
      <vt:lpstr>a아티스트M</vt:lpstr>
      <vt:lpstr>a타이틀고딕2</vt:lpstr>
      <vt:lpstr>Bebas Neue</vt:lpstr>
      <vt:lpstr>나눔스퀘어 Bold</vt:lpstr>
      <vt:lpstr>에스코어 드림 5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 cy</cp:lastModifiedBy>
  <cp:revision>21</cp:revision>
  <cp:lastPrinted>2020-05-07T14:22:08Z</cp:lastPrinted>
  <dcterms:created xsi:type="dcterms:W3CDTF">2020-03-21T20:51:35Z</dcterms:created>
  <dcterms:modified xsi:type="dcterms:W3CDTF">2020-05-20T05:18:24Z</dcterms:modified>
</cp:coreProperties>
</file>